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4" r:id="rId2"/>
    <p:sldId id="364" r:id="rId3"/>
    <p:sldId id="392" r:id="rId4"/>
    <p:sldId id="393" r:id="rId5"/>
    <p:sldId id="394" r:id="rId6"/>
    <p:sldId id="398" r:id="rId7"/>
    <p:sldId id="395" r:id="rId8"/>
    <p:sldId id="399" r:id="rId9"/>
    <p:sldId id="396" r:id="rId10"/>
    <p:sldId id="400" r:id="rId11"/>
    <p:sldId id="397" r:id="rId12"/>
    <p:sldId id="401" r:id="rId13"/>
    <p:sldId id="402" r:id="rId14"/>
    <p:sldId id="403" r:id="rId15"/>
    <p:sldId id="404" r:id="rId16"/>
    <p:sldId id="299" r:id="rId17"/>
    <p:sldId id="322" r:id="rId18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124679"/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9" autoAdjust="0"/>
    <p:restoredTop sz="97459" autoAdjust="0"/>
  </p:normalViewPr>
  <p:slideViewPr>
    <p:cSldViewPr>
      <p:cViewPr varScale="1">
        <p:scale>
          <a:sx n="84" d="100"/>
          <a:sy n="84" d="100"/>
        </p:scale>
        <p:origin x="74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1х1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деятельности</a:t>
            </a:r>
            <a:r>
              <a:rPr lang="en-US" sz="1800" b="0" dirty="0"/>
              <a:t> </a:t>
            </a:r>
            <a:r>
              <a:rPr lang="ru-RU" sz="1800" b="0" dirty="0"/>
              <a:t>Лаборатории бизнес-технологий будущего «</a:t>
            </a:r>
            <a:r>
              <a:rPr lang="en-US" sz="1800" b="0" dirty="0" err="1"/>
              <a:t>YoungBusinessLab</a:t>
            </a:r>
            <a:r>
              <a:rPr lang="ru-RU" sz="1800" b="0" dirty="0"/>
              <a:t>»</a:t>
            </a:r>
            <a:r>
              <a:rPr lang="en-US" sz="1800" b="0" dirty="0"/>
              <a:t> </a:t>
            </a:r>
            <a:r>
              <a:rPr lang="ru-RU" sz="1800" b="0" dirty="0"/>
              <a:t>Байкальского 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/>
          </a:bodyPr>
          <a:lstStyle/>
          <a:p>
            <a:r>
              <a:rPr lang="ru-RU" dirty="0"/>
              <a:t>Сараева Оксана Николаевна</a:t>
            </a:r>
          </a:p>
          <a:p>
            <a:r>
              <a:rPr lang="ru-RU" dirty="0" err="1"/>
              <a:t>К.э.н</a:t>
            </a:r>
            <a:r>
              <a:rPr lang="ru-RU" dirty="0"/>
              <a:t>, доцент, зав. лабораторией</a:t>
            </a:r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A48D9A5-C3D9-4772-AC5F-175814E06B40}"/>
              </a:ext>
            </a:extLst>
          </p:cNvPr>
          <p:cNvSpPr/>
          <p:nvPr/>
        </p:nvSpPr>
        <p:spPr>
          <a:xfrm>
            <a:off x="-108520" y="1419622"/>
            <a:ext cx="9379527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2022-2023гг.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xmlns="" id="{44ABB5BE-A879-4A17-B8E4-21AEFCDB4B46}"/>
              </a:ext>
            </a:extLst>
          </p:cNvPr>
          <p:cNvSpPr txBox="1">
            <a:spLocks/>
          </p:cNvSpPr>
          <p:nvPr/>
        </p:nvSpPr>
        <p:spPr>
          <a:xfrm>
            <a:off x="4685779" y="2571750"/>
            <a:ext cx="4030834" cy="307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ru-RU" sz="1050" dirty="0"/>
              <a:t>Создание модели машинного обучения для профориентации абитуриентов, студентов, </a:t>
            </a:r>
            <a:r>
              <a:rPr lang="en-US" sz="1050" dirty="0" err="1"/>
              <a:t>hr</a:t>
            </a:r>
            <a:r>
              <a:rPr lang="ru-RU" sz="1050" dirty="0"/>
              <a:t>, взрослых. База данных состоит из ответов работающих людей.</a:t>
            </a:r>
          </a:p>
          <a:p>
            <a:pPr marL="0" indent="0" algn="just"/>
            <a:r>
              <a:rPr lang="ru-RU" sz="1100" b="1" dirty="0"/>
              <a:t>Приглашаем принять участие в обучении нейросети!</a:t>
            </a:r>
          </a:p>
          <a:p>
            <a:pPr marL="0" indent="0" algn="just"/>
            <a:r>
              <a:rPr lang="ru-RU" sz="1050" dirty="0"/>
              <a:t>Отсканируйте </a:t>
            </a:r>
            <a:r>
              <a:rPr lang="en-US" sz="1050" dirty="0"/>
              <a:t>QR</a:t>
            </a:r>
            <a:r>
              <a:rPr lang="ru-RU" sz="1050" dirty="0"/>
              <a:t>-код и пройдите опрос.</a:t>
            </a:r>
          </a:p>
          <a:p>
            <a:pPr marL="0" indent="0" algn="just"/>
            <a:endParaRPr lang="ru-RU" sz="1200" b="1" dirty="0"/>
          </a:p>
          <a:p>
            <a:pPr marL="0" indent="0" algn="just"/>
            <a:endParaRPr lang="ru-RU" sz="105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73F683-AB91-43CE-B260-031204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51670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52954" y="1491630"/>
            <a:ext cx="5011134" cy="3672408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</a:pPr>
            <a:r>
              <a:rPr lang="ru-RU" sz="1600" b="1" dirty="0"/>
              <a:t>Разработка профориентационной </a:t>
            </a:r>
          </a:p>
          <a:p>
            <a:pPr marL="0" indent="0" algn="l">
              <a:spcBef>
                <a:spcPts val="0"/>
              </a:spcBef>
            </a:pPr>
            <a:r>
              <a:rPr lang="ru-RU" sz="1600" b="1" dirty="0"/>
              <a:t>нейросети </a:t>
            </a:r>
            <a:r>
              <a:rPr lang="en-US" sz="1600" b="1" dirty="0"/>
              <a:t>ProfSmart</a:t>
            </a:r>
            <a:endParaRPr lang="ru-RU" sz="1600" b="1" dirty="0"/>
          </a:p>
          <a:p>
            <a:pPr marL="0" indent="0" algn="l">
              <a:spcBef>
                <a:spcPts val="0"/>
              </a:spcBef>
            </a:pPr>
            <a:r>
              <a:rPr lang="ru-RU" sz="1050" dirty="0"/>
              <a:t>Дальнейшая реализация проекта, пополнение базы данных, обучение нейросети</a:t>
            </a:r>
          </a:p>
          <a:p>
            <a:pPr marL="0" indent="0" algn="l">
              <a:spcBef>
                <a:spcPts val="0"/>
              </a:spcBef>
            </a:pPr>
            <a:endParaRPr lang="ru-RU" sz="1600" b="1" dirty="0"/>
          </a:p>
          <a:p>
            <a:pPr marL="0" indent="0" algn="l">
              <a:spcBef>
                <a:spcPts val="0"/>
              </a:spcBef>
            </a:pPr>
            <a:r>
              <a:rPr lang="ru-RU" sz="1600" b="1" dirty="0"/>
              <a:t>Создание чат-бота "</a:t>
            </a:r>
            <a:r>
              <a:rPr lang="ru-RU" sz="1600" b="1" dirty="0" err="1"/>
              <a:t>ИнфоБГУ</a:t>
            </a:r>
            <a:r>
              <a:rPr lang="ru-RU" sz="1600" b="1" dirty="0"/>
              <a:t> " </a:t>
            </a:r>
          </a:p>
          <a:p>
            <a:pPr marL="0" indent="0" algn="l">
              <a:spcBef>
                <a:spcPts val="0"/>
              </a:spcBef>
            </a:pPr>
            <a:r>
              <a:rPr lang="ru-RU" sz="1050" dirty="0"/>
              <a:t>Создание продукта для помощи преподавателям и студентам</a:t>
            </a:r>
          </a:p>
          <a:p>
            <a:pPr marL="0" indent="0" algn="l">
              <a:spcBef>
                <a:spcPts val="0"/>
              </a:spcBef>
            </a:pPr>
            <a:endParaRPr lang="ru-RU" sz="1600" b="1" dirty="0"/>
          </a:p>
          <a:p>
            <a:pPr marL="0" indent="0" algn="l">
              <a:spcBef>
                <a:spcPts val="0"/>
              </a:spcBef>
            </a:pPr>
            <a:r>
              <a:rPr lang="ru-RU" sz="1600" b="1" dirty="0"/>
              <a:t>"</a:t>
            </a:r>
            <a:r>
              <a:rPr lang="ru-RU" sz="1600" b="1" dirty="0" err="1"/>
              <a:t>СоцНавигатор</a:t>
            </a:r>
            <a:r>
              <a:rPr lang="ru-RU" sz="1600" b="1" dirty="0"/>
              <a:t>" - информирование населения </a:t>
            </a:r>
          </a:p>
          <a:p>
            <a:pPr marL="0" indent="0" algn="l">
              <a:spcBef>
                <a:spcPts val="0"/>
              </a:spcBef>
            </a:pPr>
            <a:r>
              <a:rPr lang="ru-RU" sz="1600" b="1" dirty="0"/>
              <a:t>о льготах и социальных программах</a:t>
            </a:r>
          </a:p>
          <a:p>
            <a:pPr marL="0" indent="0" algn="l">
              <a:spcBef>
                <a:spcPts val="0"/>
              </a:spcBef>
            </a:pPr>
            <a:r>
              <a:rPr lang="ru-RU" sz="1050" dirty="0"/>
              <a:t>Создание платформы, для легкого получения информации о льготах и соц. программах</a:t>
            </a:r>
          </a:p>
          <a:p>
            <a:pPr marL="0" indent="0" algn="l">
              <a:spcBef>
                <a:spcPts val="0"/>
              </a:spcBef>
            </a:pPr>
            <a:endParaRPr lang="ru-RU" sz="1600" b="1" dirty="0"/>
          </a:p>
          <a:p>
            <a:pPr algn="l">
              <a:spcBef>
                <a:spcPts val="0"/>
              </a:spcBef>
            </a:pPr>
            <a:r>
              <a:rPr lang="ru-RU" sz="1600" b="1" dirty="0" err="1"/>
              <a:t>БизнесПомощь</a:t>
            </a:r>
            <a:r>
              <a:rPr lang="ru-RU" sz="1600" b="1" dirty="0"/>
              <a:t> 2.0 </a:t>
            </a:r>
          </a:p>
          <a:p>
            <a:pPr marL="0" indent="0" algn="l"/>
            <a:r>
              <a:rPr lang="ru-RU" sz="1050" dirty="0"/>
              <a:t>Помощь малому и среднему бизнесу на новых территориях, курс «</a:t>
            </a:r>
            <a:r>
              <a:rPr lang="ru-RU" sz="1050" dirty="0" err="1"/>
              <a:t>ПроБизнес</a:t>
            </a:r>
            <a:r>
              <a:rPr lang="ru-RU" sz="1050" dirty="0"/>
              <a:t>» для школьников</a:t>
            </a:r>
          </a:p>
          <a:p>
            <a:pPr algn="l"/>
            <a:endParaRPr lang="ru-RU" sz="9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План работы </a:t>
            </a:r>
            <a:br>
              <a:rPr lang="ru-RU" dirty="0"/>
            </a:br>
            <a:r>
              <a:rPr lang="ru-RU" dirty="0"/>
              <a:t>2023-2024гг.</a:t>
            </a: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51893AEC-74D8-431B-A7F2-83472344C6FB}"/>
              </a:ext>
            </a:extLst>
          </p:cNvPr>
          <p:cNvSpPr txBox="1">
            <a:spLocks/>
          </p:cNvSpPr>
          <p:nvPr/>
        </p:nvSpPr>
        <p:spPr>
          <a:xfrm>
            <a:off x="5220072" y="1491630"/>
            <a:ext cx="5257056" cy="1128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/>
              <a:t>Мероприятия</a:t>
            </a:r>
            <a:endParaRPr lang="ru-RU" sz="800" dirty="0"/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D63D1227-421B-4548-8A47-E97B3C10A2FE}"/>
              </a:ext>
            </a:extLst>
          </p:cNvPr>
          <p:cNvSpPr txBox="1">
            <a:spLocks/>
          </p:cNvSpPr>
          <p:nvPr/>
        </p:nvSpPr>
        <p:spPr>
          <a:xfrm>
            <a:off x="5220073" y="1876391"/>
            <a:ext cx="3600400" cy="307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4 сезон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Экскурсия в лабораторию </a:t>
            </a:r>
            <a:r>
              <a:rPr lang="en-US" sz="1050" dirty="0"/>
              <a:t>Young Business Lab</a:t>
            </a:r>
            <a:r>
              <a:rPr lang="ru-RU" sz="1050" dirty="0"/>
              <a:t>. Беседы о науке «Просто о сложном»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Получили официальный статус кружка  «Кружкового движения»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(февраль 2024) Профильная смена «Проектная деятельность» в Образовательном центре «Персей»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(март 2024) Участие на Недели Иркутской области на ВДНХ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(май 2024) Торжественное закрытие 2 сезона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 и итоговая защита проектов</a:t>
            </a:r>
          </a:p>
          <a:p>
            <a:pPr marL="90488" indent="-90488" algn="just"/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224527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сентябрь-декабрь 2023гг.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DC0F56-D9A1-4AC0-AE46-3CE8F9612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43" y="1971106"/>
            <a:ext cx="2952648" cy="22093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7F58DE5-40F8-4C00-80D2-D60979961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" y="1971106"/>
            <a:ext cx="2952648" cy="22093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7B857B3-CF49-4229-84DD-58849D3C5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52" y="1971106"/>
            <a:ext cx="2952648" cy="220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6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172D35-4797-4AEC-B48F-1893682F5283}"/>
              </a:ext>
            </a:extLst>
          </p:cNvPr>
          <p:cNvSpPr/>
          <p:nvPr/>
        </p:nvSpPr>
        <p:spPr>
          <a:xfrm>
            <a:off x="-108520" y="1419622"/>
            <a:ext cx="9379527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сентябрь-декабрь 2023гг.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CD2092-7971-4433-A153-275FA9A7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91630"/>
            <a:ext cx="7092280" cy="33533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A01D01-38A4-4B38-84E0-3783947FB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867894"/>
            <a:ext cx="1872208" cy="3590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0D0F0D4-8C01-48C3-9ACE-C498F691A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64" y="3291311"/>
            <a:ext cx="1656184" cy="43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5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6794C10-C2BD-450D-BBB5-48017C0BEC30}"/>
              </a:ext>
            </a:extLst>
          </p:cNvPr>
          <p:cNvSpPr/>
          <p:nvPr/>
        </p:nvSpPr>
        <p:spPr>
          <a:xfrm>
            <a:off x="-108521" y="1419622"/>
            <a:ext cx="9379527" cy="3723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157298" y="1505383"/>
            <a:ext cx="4320952" cy="3095625"/>
          </a:xfrm>
        </p:spPr>
        <p:txBody>
          <a:bodyPr>
            <a:noAutofit/>
          </a:bodyPr>
          <a:lstStyle/>
          <a:p>
            <a:pPr marL="0" indent="0" algn="just">
              <a:buAutoNum type="arabicPeriod"/>
            </a:pPr>
            <a:r>
              <a:rPr lang="ru-RU" sz="1050" dirty="0">
                <a:solidFill>
                  <a:schemeClr val="tx1"/>
                </a:solidFill>
              </a:rPr>
              <a:t>Участие в разработке и реализации образовательного курса </a:t>
            </a:r>
            <a:r>
              <a:rPr lang="ru-RU" sz="1050" b="1" dirty="0">
                <a:solidFill>
                  <a:schemeClr val="tx1"/>
                </a:solidFill>
              </a:rPr>
              <a:t>«</a:t>
            </a:r>
            <a:r>
              <a:rPr lang="ru-RU" sz="1050" b="1" dirty="0" err="1">
                <a:solidFill>
                  <a:schemeClr val="tx1"/>
                </a:solidFill>
              </a:rPr>
              <a:t>ПроБизнес</a:t>
            </a:r>
            <a:r>
              <a:rPr lang="ru-RU" sz="1050" b="1" dirty="0">
                <a:solidFill>
                  <a:schemeClr val="tx1"/>
                </a:solidFill>
              </a:rPr>
              <a:t>»  </a:t>
            </a:r>
            <a:r>
              <a:rPr lang="ru-RU" sz="1050" dirty="0">
                <a:solidFill>
                  <a:schemeClr val="tx1"/>
                </a:solidFill>
              </a:rPr>
              <a:t>в части подготовки раздела Предпринимательские навыки совместно с партнерами.</a:t>
            </a: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>
              <a:buAutoNum type="arabicPeriod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 algn="just"/>
            <a:r>
              <a:rPr lang="ru-RU" sz="1050" b="1" dirty="0">
                <a:solidFill>
                  <a:schemeClr val="tx1"/>
                </a:solidFill>
              </a:rPr>
              <a:t>Слушателями курса стали более 2500 </a:t>
            </a:r>
            <a:r>
              <a:rPr lang="ru-RU" sz="1050" b="1" dirty="0" err="1">
                <a:solidFill>
                  <a:schemeClr val="tx1"/>
                </a:solidFill>
              </a:rPr>
              <a:t>тыс</a:t>
            </a:r>
            <a:r>
              <a:rPr lang="ru-RU" sz="1050" b="1" dirty="0">
                <a:solidFill>
                  <a:schemeClr val="tx1"/>
                </a:solidFill>
              </a:rPr>
              <a:t> школьников и студентов СПО Донецкой Народной Республики.</a:t>
            </a:r>
          </a:p>
          <a:p>
            <a:pPr marL="0" indent="0" algn="just"/>
            <a:endParaRPr lang="ru-RU" sz="1050" dirty="0">
              <a:solidFill>
                <a:schemeClr val="tx1"/>
              </a:solidFill>
            </a:endParaRPr>
          </a:p>
          <a:p>
            <a:pPr marL="228600" indent="-228600" algn="just">
              <a:buAutoNum type="arabicPeriod" startAt="2"/>
            </a:pPr>
            <a:r>
              <a:rPr lang="ru-RU" sz="1050" dirty="0">
                <a:solidFill>
                  <a:schemeClr val="tx1"/>
                </a:solidFill>
              </a:rPr>
              <a:t>Выявление предпринимательских способностей </a:t>
            </a:r>
          </a:p>
          <a:p>
            <a:pPr marL="0" indent="0" algn="just"/>
            <a:r>
              <a:rPr lang="ru-RU" sz="1050" dirty="0">
                <a:solidFill>
                  <a:schemeClr val="tx1"/>
                </a:solidFill>
              </a:rPr>
              <a:t>с помощью профориентационной нейросети</a:t>
            </a:r>
          </a:p>
          <a:p>
            <a:pPr marL="0" indent="0" algn="just"/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en-US" sz="1050" b="1" dirty="0" err="1">
                <a:solidFill>
                  <a:schemeClr val="tx1"/>
                </a:solidFill>
              </a:rPr>
              <a:t>Prof.SmartBusiness</a:t>
            </a:r>
            <a:r>
              <a:rPr lang="ru-RU" sz="1050" b="1" dirty="0">
                <a:solidFill>
                  <a:schemeClr val="tx1"/>
                </a:solidFill>
              </a:rPr>
              <a:t> </a:t>
            </a:r>
            <a:r>
              <a:rPr lang="ru-RU" sz="1050" dirty="0">
                <a:solidFill>
                  <a:schemeClr val="tx1"/>
                </a:solidFill>
              </a:rPr>
              <a:t>– 2600 чел. </a:t>
            </a:r>
          </a:p>
          <a:p>
            <a:pPr marL="0" indent="0" algn="just"/>
            <a:r>
              <a:rPr lang="ru-RU" sz="1050" dirty="0">
                <a:solidFill>
                  <a:schemeClr val="tx1"/>
                </a:solidFill>
              </a:rPr>
              <a:t>(тестирование основного продукта </a:t>
            </a:r>
            <a:r>
              <a:rPr lang="en-US" sz="1050" b="1" dirty="0" err="1">
                <a:solidFill>
                  <a:schemeClr val="tx1"/>
                </a:solidFill>
              </a:rPr>
              <a:t>Prof.Smart</a:t>
            </a:r>
            <a:r>
              <a:rPr lang="ru-RU" sz="1050" dirty="0">
                <a:solidFill>
                  <a:schemeClr val="tx1"/>
                </a:solidFill>
              </a:rPr>
              <a:t>)</a:t>
            </a:r>
          </a:p>
          <a:p>
            <a:pPr marL="228600" indent="-228600" algn="just">
              <a:buAutoNum type="arabicPeriod" startAt="2"/>
            </a:pPr>
            <a:endParaRPr lang="ru-RU" sz="1050" dirty="0">
              <a:solidFill>
                <a:schemeClr val="tx1"/>
              </a:solidFill>
            </a:endParaRPr>
          </a:p>
          <a:p>
            <a:pPr marL="0" indent="0"/>
            <a:endParaRPr lang="ru-RU" sz="1050" dirty="0">
              <a:solidFill>
                <a:srgbClr val="FF0000"/>
              </a:solidFill>
            </a:endParaRPr>
          </a:p>
          <a:p>
            <a:pPr marL="0" indent="0"/>
            <a:endParaRPr lang="ru-RU" sz="105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сентябрь-декабрь 2023гг.</a:t>
            </a:r>
          </a:p>
          <a:p>
            <a:endParaRPr lang="ru-RU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A6247E55-41C6-4B02-AC7F-DCD43738D51A}"/>
              </a:ext>
            </a:extLst>
          </p:cNvPr>
          <p:cNvGrpSpPr/>
          <p:nvPr/>
        </p:nvGrpSpPr>
        <p:grpSpPr>
          <a:xfrm>
            <a:off x="270141" y="2297421"/>
            <a:ext cx="4341653" cy="918911"/>
            <a:chOff x="435900" y="2283718"/>
            <a:chExt cx="4341653" cy="91891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6B65CCE6-B96E-4500-87DB-FF0944D63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421" y="2283718"/>
              <a:ext cx="2230132" cy="41485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D5CEC72F-C05B-40B7-8B99-5DF2E7663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206" y="2787774"/>
              <a:ext cx="414855" cy="41485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0488B28-DC90-4392-B597-C64293D9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947" y="2787774"/>
              <a:ext cx="1654836" cy="4148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C6C97A73-D54D-4D82-8D4F-2562D193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462" y="2787774"/>
              <a:ext cx="1217061" cy="41485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C3D040F6-3660-4F14-AE4A-B4959CAB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214" y="2283718"/>
              <a:ext cx="492783" cy="41485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9EA4038F-0F5D-4DE0-92DC-F112BB5AD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39" y="2787774"/>
              <a:ext cx="488199" cy="41485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808F9885-07A3-4A59-A1BB-123FBA711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582" y="2283718"/>
              <a:ext cx="543208" cy="41485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D75FF621-EF50-48AA-9462-02D156C5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00" y="2283718"/>
              <a:ext cx="873258" cy="414855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3D2E062-82D3-455B-B623-A8E006409A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9" t="27640" r="26479" b="24095"/>
          <a:stretch/>
        </p:blipFill>
        <p:spPr>
          <a:xfrm>
            <a:off x="3680926" y="4080378"/>
            <a:ext cx="864096" cy="864096"/>
          </a:xfrm>
          <a:prstGeom prst="ellipse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9A56E05-232A-4C5F-BEE0-B865A823B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8" y="2089854"/>
            <a:ext cx="1990524" cy="19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1223392" y="1832849"/>
            <a:ext cx="2088704" cy="2808262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chemeClr val="tx1"/>
                </a:solidFill>
              </a:rPr>
              <a:t>Мы в </a:t>
            </a:r>
            <a:r>
              <a:rPr lang="en-US" sz="1200" b="1" dirty="0">
                <a:solidFill>
                  <a:schemeClr val="tx1"/>
                </a:solidFill>
              </a:rPr>
              <a:t>Telegram</a:t>
            </a:r>
            <a:endParaRPr lang="ru-RU" sz="1200" b="1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endParaRPr lang="ru-RU" sz="1050" dirty="0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</a:rPr>
              <a:t>@youngbusinesslab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 нас пишут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824287-6A62-4723-B7A3-571737CED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49" y="2120831"/>
            <a:ext cx="2006191" cy="2006191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AF9DF98A-33B4-4867-8289-973623A8C861}"/>
              </a:ext>
            </a:extLst>
          </p:cNvPr>
          <p:cNvGrpSpPr/>
          <p:nvPr/>
        </p:nvGrpSpPr>
        <p:grpSpPr>
          <a:xfrm>
            <a:off x="3527648" y="1851670"/>
            <a:ext cx="2088704" cy="2808262"/>
            <a:chOff x="2555776" y="1510501"/>
            <a:chExt cx="2088704" cy="2808262"/>
          </a:xfrm>
        </p:grpSpPr>
        <p:sp>
          <p:nvSpPr>
            <p:cNvPr id="6" name="Объект 1">
              <a:extLst>
                <a:ext uri="{FF2B5EF4-FFF2-40B4-BE49-F238E27FC236}">
                  <a16:creationId xmlns:a16="http://schemas.microsoft.com/office/drawing/2014/main" xmlns="" id="{BCFE65B0-99BE-419F-B7B8-60AFE4A64832}"/>
                </a:ext>
              </a:extLst>
            </p:cNvPr>
            <p:cNvSpPr txBox="1">
              <a:spLocks/>
            </p:cNvSpPr>
            <p:nvPr/>
          </p:nvSpPr>
          <p:spPr>
            <a:xfrm>
              <a:off x="2555776" y="1510501"/>
              <a:ext cx="2088704" cy="28082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kern="1200" baseline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b="1" dirty="0">
                  <a:solidFill>
                    <a:schemeClr val="tx1"/>
                  </a:solidFill>
                </a:rPr>
                <a:t>Мы в ВК</a:t>
              </a: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r>
                <a:rPr lang="en-US" sz="1050" dirty="0">
                  <a:solidFill>
                    <a:schemeClr val="tx1"/>
                  </a:solidFill>
                </a:rPr>
                <a:t>https://vk.com/yngblab</a:t>
              </a:r>
              <a:endParaRPr lang="ru-RU" sz="1050" dirty="0">
                <a:solidFill>
                  <a:schemeClr val="tx1"/>
                </a:solidFill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B1937286-7A31-4EAB-8E54-6B75D4C82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033" y="1801997"/>
              <a:ext cx="2006191" cy="200619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33990FE-9D1C-440A-A9FD-0FDA6A970717}"/>
              </a:ext>
            </a:extLst>
          </p:cNvPr>
          <p:cNvGrpSpPr/>
          <p:nvPr/>
        </p:nvGrpSpPr>
        <p:grpSpPr>
          <a:xfrm>
            <a:off x="5840965" y="1851670"/>
            <a:ext cx="2088704" cy="2808262"/>
            <a:chOff x="4869093" y="1510501"/>
            <a:chExt cx="2088704" cy="280826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C0B084EA-DA49-4B2F-94F8-724BBAD7B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182" y="1801997"/>
              <a:ext cx="2028526" cy="2028526"/>
            </a:xfrm>
            <a:prstGeom prst="rect">
              <a:avLst/>
            </a:prstGeom>
          </p:spPr>
        </p:pic>
        <p:sp>
          <p:nvSpPr>
            <p:cNvPr id="11" name="Объект 1">
              <a:extLst>
                <a:ext uri="{FF2B5EF4-FFF2-40B4-BE49-F238E27FC236}">
                  <a16:creationId xmlns:a16="http://schemas.microsoft.com/office/drawing/2014/main" xmlns="" id="{AB363C05-A404-464A-8234-3D6E89BCFBE0}"/>
                </a:ext>
              </a:extLst>
            </p:cNvPr>
            <p:cNvSpPr txBox="1">
              <a:spLocks/>
            </p:cNvSpPr>
            <p:nvPr/>
          </p:nvSpPr>
          <p:spPr>
            <a:xfrm>
              <a:off x="4869093" y="1510501"/>
              <a:ext cx="2088704" cy="28082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kern="1200" baseline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b="1" dirty="0">
                  <a:solidFill>
                    <a:schemeClr val="tx1"/>
                  </a:solidFill>
                </a:rPr>
                <a:t>Сириус о нас</a:t>
              </a: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endParaRPr lang="ru-RU" sz="1050" dirty="0">
                <a:solidFill>
                  <a:schemeClr val="tx1"/>
                </a:solidFill>
              </a:endParaRPr>
            </a:p>
            <a:p>
              <a:r>
                <a:rPr lang="en-US" sz="1050" dirty="0">
                  <a:solidFill>
                    <a:schemeClr val="tx1"/>
                  </a:solidFill>
                </a:rPr>
                <a:t>https://sochisirius.ru/news/6463</a:t>
              </a:r>
              <a:endParaRPr lang="ru-RU" sz="105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84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Перспективные направления работы до 2025 года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539552" y="1275606"/>
            <a:ext cx="3456384" cy="360040"/>
          </a:xfrm>
        </p:spPr>
        <p:txBody>
          <a:bodyPr/>
          <a:lstStyle/>
          <a:p>
            <a:r>
              <a:rPr lang="ru-RU" sz="1200" dirty="0"/>
              <a:t>1. </a:t>
            </a:r>
            <a:r>
              <a:rPr lang="ru-RU" sz="1100" b="0" i="0" dirty="0">
                <a:effectLst/>
                <a:latin typeface="+mn-lt"/>
              </a:rPr>
              <a:t>Переход к передовым цифровым, интеллектуальным производственным технологиям, роботизированным системам, новым материалам и способам конструирования, создание систем обработки больших объемов данных, машинного обучения и искусственного интеллекта</a:t>
            </a:r>
            <a:endParaRPr lang="ru-RU" sz="1200" dirty="0">
              <a:latin typeface="+mn-lt"/>
            </a:endParaRPr>
          </a:p>
          <a:p>
            <a:r>
              <a:rPr lang="ru-RU" sz="1200" dirty="0">
                <a:latin typeface="+mn-lt"/>
              </a:rPr>
              <a:t>2.</a:t>
            </a:r>
            <a:r>
              <a:rPr lang="ru-RU" sz="1100" b="0" i="0" dirty="0">
                <a:effectLst/>
                <a:latin typeface="+mn-lt"/>
              </a:rPr>
              <a:t> Возможность эффективного ответа российского общества на большие вызовы с учетом взаимодействия человека и природы, человека и технологий, социальных институтов на современном этапе глобального развития, в том числе применяя методы гуманитарных и социальных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250576" y="1491630"/>
            <a:ext cx="8497888" cy="3095625"/>
          </a:xfrm>
        </p:spPr>
        <p:txBody>
          <a:bodyPr/>
          <a:lstStyle/>
          <a:p>
            <a:r>
              <a:rPr lang="ru-RU" sz="2400" b="1" dirty="0"/>
              <a:t>Шагаем в будущее вместе с инновационными технологиями и наукой!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Цель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DCE3BB-10D4-40C1-B440-E814F78E3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9" b="29534"/>
          <a:stretch/>
        </p:blipFill>
        <p:spPr>
          <a:xfrm>
            <a:off x="-84447" y="2427734"/>
            <a:ext cx="931289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ru-RU" dirty="0"/>
              <a:t>Исследование и разработка новых технологий: Мы стремимся к созданию инновационных технологий, которые могут изменить будущее в различных областях, таких как образование, информационные технологии, медицина, энергетика и т.д.</a:t>
            </a:r>
          </a:p>
          <a:p>
            <a:pPr algn="just">
              <a:buFont typeface="+mj-lt"/>
              <a:buAutoNum type="arabicPeriod"/>
            </a:pPr>
            <a:endParaRPr lang="ru-RU" dirty="0"/>
          </a:p>
          <a:p>
            <a:pPr algn="just">
              <a:buFont typeface="+mj-lt"/>
              <a:buAutoNum type="arabicPeriod"/>
            </a:pPr>
            <a:r>
              <a:rPr lang="ru-RU" dirty="0"/>
              <a:t>Разработка продуктов и решений для будущих вызовов: Мы занимаемся разработкой продуктов и решений, которые помогут решить глобальные проблемы будущего, такие как профориентация, изменение климата, устойчивость городов, развитие транспортных систем и т.д.</a:t>
            </a:r>
          </a:p>
          <a:p>
            <a:pPr algn="just">
              <a:buFont typeface="+mj-lt"/>
              <a:buAutoNum type="arabicPeriod"/>
            </a:pPr>
            <a:endParaRPr lang="ru-RU" dirty="0"/>
          </a:p>
          <a:p>
            <a:pPr algn="just">
              <a:buFont typeface="+mj-lt"/>
              <a:buAutoNum type="arabicPeriod"/>
            </a:pPr>
            <a:r>
              <a:rPr lang="ru-RU" dirty="0"/>
              <a:t>Обучение и подготовка студентов и школьников(будущих абитуриентов): Лаборатория является местом, где студенты и школьники получают практические навыки и опыт работы в научной среде. Предоставляется возможность участвовать в реальных проектах будущего, что поможет им развить свои навыки и подготовиться к будущей карьере.</a:t>
            </a:r>
          </a:p>
          <a:p>
            <a:pPr algn="just">
              <a:buFont typeface="+mj-lt"/>
              <a:buAutoNum type="arabicPeriod"/>
            </a:pPr>
            <a:endParaRPr lang="ru-RU" dirty="0"/>
          </a:p>
          <a:p>
            <a:pPr algn="just">
              <a:buFont typeface="+mj-lt"/>
              <a:buAutoNum type="arabicPeriod"/>
            </a:pPr>
            <a:r>
              <a:rPr lang="ru-RU" dirty="0"/>
              <a:t>Сотрудничество с другими научными исследовательскими центрами и компаниями: Мы стремиться к сотрудничеству с другими научными исследовательскими центрами, бизнесом и университетами для обмена знаниями, опытом и ресурсами. Это способствует более эффективному исследованию и созданию проектов будущего.</a:t>
            </a:r>
          </a:p>
          <a:p>
            <a:pPr algn="just">
              <a:buFont typeface="+mj-lt"/>
              <a:buAutoNum type="arabicPeriod"/>
            </a:pPr>
            <a:endParaRPr lang="ru-RU" dirty="0"/>
          </a:p>
          <a:p>
            <a:pPr algn="just">
              <a:buFont typeface="+mj-lt"/>
              <a:buAutoNum type="arabicPeriod"/>
            </a:pPr>
            <a:r>
              <a:rPr lang="ru-RU" dirty="0"/>
              <a:t>Привлечение финансирования и инвестиций: Мы активно привлекаем финансирование и инвестиции для поддержки исследовательских проектов. Это обеспечивает необходимые ресурсы и условия для успешной работы лаборатории.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B921DC43-5BB7-4A0A-9445-035B027C0592}"/>
              </a:ext>
            </a:extLst>
          </p:cNvPr>
          <p:cNvGrpSpPr/>
          <p:nvPr/>
        </p:nvGrpSpPr>
        <p:grpSpPr>
          <a:xfrm>
            <a:off x="2156587" y="3305110"/>
            <a:ext cx="4399722" cy="1210857"/>
            <a:chOff x="323529" y="3229364"/>
            <a:chExt cx="4399722" cy="121085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00D3EF31-E95C-43E7-8861-DBB8478D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962" y="3229365"/>
              <a:ext cx="1210856" cy="121085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371AB0C5-7B92-4678-BD4B-4161A4B6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395" y="3229364"/>
              <a:ext cx="1210856" cy="121085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9EBBFE8E-6874-417E-8F94-0259FB09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9" y="3229365"/>
              <a:ext cx="1210856" cy="1210856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27A28DE9-245F-43D4-98E8-E47E37E59095}"/>
              </a:ext>
            </a:extLst>
          </p:cNvPr>
          <p:cNvGrpSpPr/>
          <p:nvPr/>
        </p:nvGrpSpPr>
        <p:grpSpPr>
          <a:xfrm>
            <a:off x="1359369" y="1563638"/>
            <a:ext cx="5994158" cy="1224137"/>
            <a:chOff x="1311124" y="1550357"/>
            <a:chExt cx="5994158" cy="122413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2EA3A7B7-5222-4698-9A63-F79CF55B7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558" y="1550357"/>
              <a:ext cx="1210856" cy="121085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451C9A91-EDC6-48DD-B173-BE75B1956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1563638"/>
              <a:ext cx="1210856" cy="121085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BA7A85C0-7B47-4679-B0D2-495FD3858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426" y="1563638"/>
              <a:ext cx="1210856" cy="1210856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927AE84-E938-48F2-A555-21E5F525D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124" y="1550358"/>
              <a:ext cx="1210856" cy="1210856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6754E2D-E923-446C-AB0E-67FAA0282FD9}"/>
              </a:ext>
            </a:extLst>
          </p:cNvPr>
          <p:cNvSpPr txBox="1"/>
          <p:nvPr/>
        </p:nvSpPr>
        <p:spPr>
          <a:xfrm>
            <a:off x="1093476" y="2801055"/>
            <a:ext cx="17426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 err="1">
                <a:solidFill>
                  <a:srgbClr val="124679"/>
                </a:solidFill>
              </a:rPr>
              <a:t>Сараева</a:t>
            </a:r>
            <a:r>
              <a:rPr lang="ru-RU" sz="1100" dirty="0">
                <a:solidFill>
                  <a:srgbClr val="124679"/>
                </a:solidFill>
              </a:rPr>
              <a:t> О.Н,</a:t>
            </a:r>
          </a:p>
          <a:p>
            <a:pPr algn="ctr"/>
            <a:r>
              <a:rPr lang="ru-RU" sz="1100" dirty="0">
                <a:solidFill>
                  <a:srgbClr val="124679"/>
                </a:solidFill>
              </a:rPr>
              <a:t>к.э.н., доцент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1F0A5FE-B910-44BF-8413-4C72677A8243}"/>
              </a:ext>
            </a:extLst>
          </p:cNvPr>
          <p:cNvSpPr txBox="1"/>
          <p:nvPr/>
        </p:nvSpPr>
        <p:spPr>
          <a:xfrm>
            <a:off x="2687910" y="2801055"/>
            <a:ext cx="17426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124679"/>
                </a:solidFill>
              </a:rPr>
              <a:t>Кубасова Т.И.,</a:t>
            </a:r>
          </a:p>
          <a:p>
            <a:pPr algn="ctr"/>
            <a:r>
              <a:rPr lang="ru-RU" sz="1100" dirty="0">
                <a:solidFill>
                  <a:srgbClr val="124679"/>
                </a:solidFill>
              </a:rPr>
              <a:t>к.э.н., профессор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B038408-A494-4DA6-B6B3-756F7FF4F81E}"/>
              </a:ext>
            </a:extLst>
          </p:cNvPr>
          <p:cNvSpPr txBox="1"/>
          <p:nvPr/>
        </p:nvSpPr>
        <p:spPr>
          <a:xfrm>
            <a:off x="4033694" y="2808502"/>
            <a:ext cx="22399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124679"/>
                </a:solidFill>
              </a:rPr>
              <a:t>Шагина Е.А,</a:t>
            </a:r>
          </a:p>
          <a:p>
            <a:pPr algn="ctr"/>
            <a:r>
              <a:rPr lang="ru-RU" sz="1100" dirty="0">
                <a:solidFill>
                  <a:srgbClr val="124679"/>
                </a:solidFill>
              </a:rPr>
              <a:t>к.э.н., доцент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2FF5E49-BED4-4991-9B25-BAFC019939E3}"/>
              </a:ext>
            </a:extLst>
          </p:cNvPr>
          <p:cNvSpPr txBox="1"/>
          <p:nvPr/>
        </p:nvSpPr>
        <p:spPr>
          <a:xfrm>
            <a:off x="5876778" y="2802077"/>
            <a:ext cx="17426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124679"/>
                </a:solidFill>
              </a:rPr>
              <a:t>Шут А</a:t>
            </a:r>
            <a:r>
              <a:rPr lang="en-US" sz="1100" dirty="0">
                <a:solidFill>
                  <a:srgbClr val="124679"/>
                </a:solidFill>
              </a:rPr>
              <a:t>.</a:t>
            </a:r>
            <a:r>
              <a:rPr lang="ru-RU" sz="1100" dirty="0">
                <a:solidFill>
                  <a:srgbClr val="124679"/>
                </a:solidFill>
              </a:rPr>
              <a:t>А.,</a:t>
            </a:r>
          </a:p>
          <a:p>
            <a:pPr algn="ctr"/>
            <a:r>
              <a:rPr lang="ru-RU" sz="1100" dirty="0">
                <a:solidFill>
                  <a:srgbClr val="124679"/>
                </a:solidFill>
              </a:rPr>
              <a:t>аспирант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F4C834A-0C2C-4B2A-97CA-101A4086E915}"/>
              </a:ext>
            </a:extLst>
          </p:cNvPr>
          <p:cNvSpPr txBox="1"/>
          <p:nvPr/>
        </p:nvSpPr>
        <p:spPr>
          <a:xfrm>
            <a:off x="1890694" y="4529248"/>
            <a:ext cx="17426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124679"/>
                </a:solidFill>
              </a:rPr>
              <a:t>Виткина Н.А.,</a:t>
            </a:r>
          </a:p>
          <a:p>
            <a:pPr algn="ctr"/>
            <a:r>
              <a:rPr lang="ru-RU" sz="1100" dirty="0">
                <a:solidFill>
                  <a:srgbClr val="124679"/>
                </a:solidFill>
              </a:rPr>
              <a:t>студент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6D5344C-6B1E-4FA0-B6AF-66D09F4FD1AC}"/>
              </a:ext>
            </a:extLst>
          </p:cNvPr>
          <p:cNvSpPr txBox="1"/>
          <p:nvPr/>
        </p:nvSpPr>
        <p:spPr>
          <a:xfrm>
            <a:off x="3485127" y="4542529"/>
            <a:ext cx="17426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124679"/>
                </a:solidFill>
              </a:rPr>
              <a:t>Колесова А.С.,</a:t>
            </a:r>
          </a:p>
          <a:p>
            <a:pPr algn="ctr"/>
            <a:r>
              <a:rPr lang="ru-RU" sz="1100" dirty="0">
                <a:solidFill>
                  <a:srgbClr val="124679"/>
                </a:solidFill>
              </a:rPr>
              <a:t>аспирант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9A31D71-718D-4D29-A3B5-C2A0DA3CE962}"/>
              </a:ext>
            </a:extLst>
          </p:cNvPr>
          <p:cNvSpPr txBox="1"/>
          <p:nvPr/>
        </p:nvSpPr>
        <p:spPr>
          <a:xfrm>
            <a:off x="5079560" y="4542529"/>
            <a:ext cx="17426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 err="1">
                <a:solidFill>
                  <a:srgbClr val="124679"/>
                </a:solidFill>
              </a:rPr>
              <a:t>Вологжина</a:t>
            </a:r>
            <a:r>
              <a:rPr lang="ru-RU" sz="1100" dirty="0">
                <a:solidFill>
                  <a:srgbClr val="124679"/>
                </a:solidFill>
              </a:rPr>
              <a:t> Е.С.,</a:t>
            </a:r>
          </a:p>
          <a:p>
            <a:pPr algn="ctr"/>
            <a:r>
              <a:rPr lang="ru-RU" sz="1100" dirty="0">
                <a:solidFill>
                  <a:srgbClr val="124679"/>
                </a:solidFill>
              </a:rPr>
              <a:t>студент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xmlns="" id="{90CD7117-C301-4A4A-88D8-9883C8301407}"/>
              </a:ext>
            </a:extLst>
          </p:cNvPr>
          <p:cNvSpPr txBox="1">
            <a:spLocks/>
          </p:cNvSpPr>
          <p:nvPr/>
        </p:nvSpPr>
        <p:spPr>
          <a:xfrm>
            <a:off x="-967611" y="3041341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124679"/>
                </a:solidFill>
              </a:rPr>
              <a:t>45</a:t>
            </a:r>
            <a:r>
              <a:rPr lang="ru-RU" sz="2400" dirty="0">
                <a:solidFill>
                  <a:srgbClr val="124679"/>
                </a:solidFill>
              </a:rPr>
              <a:t>+</a:t>
            </a:r>
          </a:p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1200" dirty="0">
                <a:solidFill>
                  <a:srgbClr val="124679"/>
                </a:solidFill>
              </a:rPr>
              <a:t>Школьников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xmlns="" id="{70C3F7EE-6938-427E-B602-154063EC7D47}"/>
              </a:ext>
            </a:extLst>
          </p:cNvPr>
          <p:cNvSpPr txBox="1">
            <a:spLocks/>
          </p:cNvSpPr>
          <p:nvPr/>
        </p:nvSpPr>
        <p:spPr>
          <a:xfrm>
            <a:off x="-960262" y="4012641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2400" dirty="0">
                <a:solidFill>
                  <a:srgbClr val="124679"/>
                </a:solidFill>
              </a:rPr>
              <a:t>45+</a:t>
            </a:r>
          </a:p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1200" dirty="0">
                <a:solidFill>
                  <a:srgbClr val="124679"/>
                </a:solidFill>
              </a:rPr>
              <a:t>Наставников</a:t>
            </a:r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xmlns="" id="{41C712BA-517B-47E3-8CD0-0CB9E0D10B90}"/>
              </a:ext>
            </a:extLst>
          </p:cNvPr>
          <p:cNvSpPr txBox="1">
            <a:spLocks/>
          </p:cNvSpPr>
          <p:nvPr/>
        </p:nvSpPr>
        <p:spPr>
          <a:xfrm>
            <a:off x="-967611" y="2100315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2400" dirty="0">
                <a:solidFill>
                  <a:srgbClr val="124679"/>
                </a:solidFill>
              </a:rPr>
              <a:t>16</a:t>
            </a:r>
          </a:p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1200" dirty="0">
                <a:solidFill>
                  <a:srgbClr val="124679"/>
                </a:solidFill>
              </a:rPr>
              <a:t>Проектов</a:t>
            </a:r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xmlns="" id="{6490609E-955E-4EA3-B2F8-9696FCB2DAB3}"/>
              </a:ext>
            </a:extLst>
          </p:cNvPr>
          <p:cNvSpPr txBox="1">
            <a:spLocks/>
          </p:cNvSpPr>
          <p:nvPr/>
        </p:nvSpPr>
        <p:spPr>
          <a:xfrm>
            <a:off x="6556309" y="2100315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2400" dirty="0">
                <a:solidFill>
                  <a:srgbClr val="124679"/>
                </a:solidFill>
              </a:rPr>
              <a:t>20+</a:t>
            </a:r>
          </a:p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1200" dirty="0">
                <a:solidFill>
                  <a:srgbClr val="124679"/>
                </a:solidFill>
              </a:rPr>
              <a:t>Партнеров</a:t>
            </a:r>
          </a:p>
        </p:txBody>
      </p:sp>
      <p:sp>
        <p:nvSpPr>
          <p:cNvPr id="48" name="Текст 3">
            <a:extLst>
              <a:ext uri="{FF2B5EF4-FFF2-40B4-BE49-F238E27FC236}">
                <a16:creationId xmlns:a16="http://schemas.microsoft.com/office/drawing/2014/main" xmlns="" id="{896DFAB1-B4A3-4D05-8623-F937E0AB0CB9}"/>
              </a:ext>
            </a:extLst>
          </p:cNvPr>
          <p:cNvSpPr txBox="1">
            <a:spLocks/>
          </p:cNvSpPr>
          <p:nvPr/>
        </p:nvSpPr>
        <p:spPr>
          <a:xfrm>
            <a:off x="6582495" y="3082517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2400" dirty="0">
                <a:solidFill>
                  <a:srgbClr val="124679"/>
                </a:solidFill>
              </a:rPr>
              <a:t>40+</a:t>
            </a:r>
          </a:p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1200" dirty="0">
                <a:solidFill>
                  <a:srgbClr val="124679"/>
                </a:solidFill>
              </a:rPr>
              <a:t>Экспертов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xmlns="" id="{6F498208-9EC9-4848-A10B-81211D862AEE}"/>
              </a:ext>
            </a:extLst>
          </p:cNvPr>
          <p:cNvSpPr txBox="1">
            <a:spLocks/>
          </p:cNvSpPr>
          <p:nvPr/>
        </p:nvSpPr>
        <p:spPr>
          <a:xfrm>
            <a:off x="6582495" y="4018986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2400" dirty="0">
                <a:solidFill>
                  <a:srgbClr val="124679"/>
                </a:solidFill>
              </a:rPr>
              <a:t>40+</a:t>
            </a:r>
          </a:p>
          <a:p>
            <a:pPr indent="0" algn="ctr">
              <a:lnSpc>
                <a:spcPct val="70000"/>
              </a:lnSpc>
              <a:spcBef>
                <a:spcPts val="0"/>
              </a:spcBef>
            </a:pPr>
            <a:r>
              <a:rPr lang="ru-RU" sz="1200" dirty="0">
                <a:solidFill>
                  <a:srgbClr val="124679"/>
                </a:solidFill>
              </a:rPr>
              <a:t>Городов</a:t>
            </a:r>
          </a:p>
        </p:txBody>
      </p:sp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52954" y="1491630"/>
            <a:ext cx="4075030" cy="1128076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/>
              <a:t>Проект "Магазин будущего" </a:t>
            </a:r>
          </a:p>
          <a:p>
            <a:pPr algn="l"/>
            <a:r>
              <a:rPr lang="ru-RU" sz="1600" b="1" dirty="0"/>
              <a:t>для компании-партнера "</a:t>
            </a:r>
            <a:r>
              <a:rPr lang="ru-RU" sz="1600" b="1" dirty="0" err="1"/>
              <a:t>Слата</a:t>
            </a:r>
            <a:r>
              <a:rPr lang="ru-RU" sz="1600" b="1" dirty="0"/>
              <a:t>"</a:t>
            </a:r>
            <a:endParaRPr lang="ru-RU" sz="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2020-2021гг.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xmlns="" id="{44ABB5BE-A879-4A17-B8E4-21AEFCDB4B46}"/>
              </a:ext>
            </a:extLst>
          </p:cNvPr>
          <p:cNvSpPr txBox="1">
            <a:spLocks/>
          </p:cNvSpPr>
          <p:nvPr/>
        </p:nvSpPr>
        <p:spPr>
          <a:xfrm>
            <a:off x="352954" y="2283718"/>
            <a:ext cx="4464968" cy="307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NEISLA - Использование </a:t>
            </a:r>
            <a:r>
              <a:rPr lang="ru-RU" sz="1050" dirty="0" err="1"/>
              <a:t>нейросетеи</a:t>
            </a:r>
            <a:r>
              <a:rPr lang="ru-RU" sz="1050" dirty="0"/>
              <a:t>̆ в </a:t>
            </a:r>
            <a:r>
              <a:rPr lang="ru-RU" sz="1050" dirty="0" err="1"/>
              <a:t>мерчандайзинге</a:t>
            </a:r>
            <a:r>
              <a:rPr lang="ru-RU" sz="1050" dirty="0"/>
              <a:t> (Проект в стадии разработки, им заинтересована сеть гипермаркетов "ОКЕЙ" и компании реализующие сборку </a:t>
            </a:r>
            <a:r>
              <a:rPr lang="ru-RU" sz="1050" dirty="0" err="1"/>
              <a:t>планограмм</a:t>
            </a:r>
            <a:r>
              <a:rPr lang="ru-RU" sz="1050" dirty="0"/>
              <a:t>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CYBERPRICE - Создание системы электронных ценников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ЗЕЛЕНЫЙ БРЕНД - </a:t>
            </a:r>
            <a:r>
              <a:rPr lang="ru-RU" sz="1050" dirty="0" err="1"/>
              <a:t>Фандоматы</a:t>
            </a:r>
            <a:r>
              <a:rPr lang="ru-RU" sz="1050" dirty="0"/>
              <a:t> (Проект полностью реализован в 1 филиале компании по адресу г. Иркутск  ул. </a:t>
            </a:r>
            <a:r>
              <a:rPr lang="ru-RU" sz="1050" dirty="0" err="1"/>
              <a:t>Ржанова</a:t>
            </a:r>
            <a:r>
              <a:rPr lang="ru-RU" sz="1050" dirty="0"/>
              <a:t> 164)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УМНЫЕ ПОЛКИ - Использование </a:t>
            </a:r>
            <a:r>
              <a:rPr lang="ru-RU" sz="1050" dirty="0" err="1"/>
              <a:t>нейромаркетинга</a:t>
            </a:r>
            <a:r>
              <a:rPr lang="ru-RU" sz="1050" dirty="0"/>
              <a:t> (Проект стал целым курсом по </a:t>
            </a:r>
            <a:r>
              <a:rPr lang="ru-RU" sz="1050" dirty="0" err="1"/>
              <a:t>нейромаркетингу</a:t>
            </a:r>
            <a:r>
              <a:rPr lang="ru-RU" sz="1050" dirty="0"/>
              <a:t>, тренировкам мозга для всех желающих)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БИОЭКВАЙРИНГ - В продуктовом ритейле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СИТИ-ФЕРМА - Дизайн и проектирование (Проект реализован в Иркутской области)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СЛАТА-ЛЭНД - Геймификация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54C616D-FB97-4146-97AB-74C4C72C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3725672"/>
            <a:ext cx="1011218" cy="10112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3B056DE-E94B-46FB-B801-12FE5B88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65" y="2643758"/>
            <a:ext cx="1011218" cy="10112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0E6D566-EF29-46A7-9B75-DBA1722A3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643758"/>
            <a:ext cx="1011218" cy="10112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F643EB7-5679-4121-9712-1C877E552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151" y="2643758"/>
            <a:ext cx="1011218" cy="10112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885A03C-1534-44DC-B778-5D0B3AB7C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265" y="3747521"/>
            <a:ext cx="1011218" cy="10112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98082D7-F685-4A1A-A4A8-5FFBB0FA9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58" y="1571053"/>
            <a:ext cx="1011218" cy="101121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BDE9205-1892-4A0E-BFC5-E24EEBCAD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151" y="1571053"/>
            <a:ext cx="1011218" cy="10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2020-2021гг.</a:t>
            </a: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xmlns="" id="{05FFFEE0-FB1D-4A37-A558-81B624E8D9C8}"/>
              </a:ext>
            </a:extLst>
          </p:cNvPr>
          <p:cNvSpPr txBox="1">
            <a:spLocks/>
          </p:cNvSpPr>
          <p:nvPr/>
        </p:nvSpPr>
        <p:spPr>
          <a:xfrm>
            <a:off x="4644008" y="2062419"/>
            <a:ext cx="4004969" cy="307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1 сезон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Региональный трек «Большие вызовы». Всероссийский конкурс научно-технологических проектов (</a:t>
            </a:r>
            <a:r>
              <a:rPr lang="en-US" sz="1050" dirty="0"/>
              <a:t>NEISLA</a:t>
            </a:r>
            <a:r>
              <a:rPr lang="ru-RU" sz="1050" dirty="0"/>
              <a:t> – гран-при 2 степени, CYBERPRICE – гран-при 3 степени)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Анти-конференция «Дети капитана Гранта» от компании «</a:t>
            </a:r>
            <a:r>
              <a:rPr lang="ru-RU" sz="1050" dirty="0" err="1"/>
              <a:t>Слата</a:t>
            </a:r>
            <a:r>
              <a:rPr lang="ru-RU" sz="1050" dirty="0"/>
              <a:t>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Образовательный модуль «Эффективные модели управления образовательными системами» в очном формате на Федеральной территории «Сириус»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Профильная смена «Проектная деятельность» в Образовательном центре «Персей»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Торжественное закрытие 1 сезона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 и итоговая защита проектов</a:t>
            </a:r>
          </a:p>
          <a:p>
            <a:pPr marL="90488" indent="-90488" algn="just"/>
            <a:endParaRPr lang="ru-RU" sz="1050" dirty="0"/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51893AEC-74D8-431B-A7F2-83472344C6FB}"/>
              </a:ext>
            </a:extLst>
          </p:cNvPr>
          <p:cNvSpPr txBox="1">
            <a:spLocks/>
          </p:cNvSpPr>
          <p:nvPr/>
        </p:nvSpPr>
        <p:spPr>
          <a:xfrm>
            <a:off x="4644008" y="1367332"/>
            <a:ext cx="1584176" cy="7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b="1" dirty="0"/>
          </a:p>
          <a:p>
            <a:pPr algn="l"/>
            <a:r>
              <a:rPr lang="ru-RU" sz="1600" b="1" dirty="0"/>
              <a:t>Мероприятия</a:t>
            </a:r>
            <a:endParaRPr lang="ru-RU" sz="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D66073B-8511-40EC-99C1-FEC709D75E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r="15658"/>
          <a:stretch/>
        </p:blipFill>
        <p:spPr>
          <a:xfrm>
            <a:off x="395536" y="1736784"/>
            <a:ext cx="4104456" cy="292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52954" y="1782785"/>
            <a:ext cx="4579086" cy="1128078"/>
          </a:xfrm>
        </p:spPr>
        <p:txBody>
          <a:bodyPr>
            <a:normAutofit/>
          </a:bodyPr>
          <a:lstStyle/>
          <a:p>
            <a:pPr marL="0" indent="0" algn="l"/>
            <a:r>
              <a:rPr lang="ru-RU" sz="1600" b="1" dirty="0"/>
              <a:t>Проект "Университет будущего" </a:t>
            </a:r>
          </a:p>
          <a:p>
            <a:pPr marL="0" indent="0" algn="l"/>
            <a:r>
              <a:rPr lang="ru-RU" sz="1600" b="1" dirty="0"/>
              <a:t>для ФГБОУ " БГУ"</a:t>
            </a:r>
            <a:endParaRPr lang="ru-RU" sz="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2021-2022гг.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xmlns="" id="{44ABB5BE-A879-4A17-B8E4-21AEFCDB4B46}"/>
              </a:ext>
            </a:extLst>
          </p:cNvPr>
          <p:cNvSpPr txBox="1">
            <a:spLocks/>
          </p:cNvSpPr>
          <p:nvPr/>
        </p:nvSpPr>
        <p:spPr>
          <a:xfrm>
            <a:off x="352954" y="2574873"/>
            <a:ext cx="3138926" cy="307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ИНДИАНА - Сервис для взаимодействия студентов/университета с компаниями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Видео для поступающих в ВУЗ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Daniel Company - Модель взаимодействия школ, ВУЗов, институтов развития и Правительства Иркутской области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 err="1"/>
              <a:t>Narhoz</a:t>
            </a:r>
            <a:r>
              <a:rPr lang="ru-RU" sz="1050" dirty="0"/>
              <a:t> Community - соц. сеть для студентов и выпускников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Сотрудничество с </a:t>
            </a:r>
            <a:r>
              <a:rPr lang="ru-RU" sz="1050" dirty="0" err="1"/>
              <a:t>Яндекс.Курсы</a:t>
            </a:r>
            <a:endParaRPr lang="ru-RU" sz="1050" dirty="0"/>
          </a:p>
          <a:p>
            <a:pPr marL="228600" indent="-228600" algn="just">
              <a:buFont typeface="+mj-lt"/>
              <a:buAutoNum type="arabicPeriod"/>
            </a:pPr>
            <a:endParaRPr lang="ru-RU" sz="10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22F37B-BDA8-4F4B-881F-05A4340C67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7" b="-867"/>
          <a:stretch/>
        </p:blipFill>
        <p:spPr>
          <a:xfrm>
            <a:off x="3995936" y="1851670"/>
            <a:ext cx="4997674" cy="26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3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2021-2022гг.</a:t>
            </a: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xmlns="" id="{05FFFEE0-FB1D-4A37-A558-81B624E8D9C8}"/>
              </a:ext>
            </a:extLst>
          </p:cNvPr>
          <p:cNvSpPr txBox="1">
            <a:spLocks/>
          </p:cNvSpPr>
          <p:nvPr/>
        </p:nvSpPr>
        <p:spPr>
          <a:xfrm>
            <a:off x="5436096" y="3075806"/>
            <a:ext cx="3456384" cy="307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2 сезон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Профильная смена «Проектная деятельность» в Образовательном центре «Персей»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Торжественное закрытие 2 сезона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 и итоговая защита проектов</a:t>
            </a:r>
          </a:p>
          <a:p>
            <a:pPr marL="90488" indent="-90488" algn="just"/>
            <a:endParaRPr lang="ru-RU" sz="1050" dirty="0"/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51893AEC-74D8-431B-A7F2-83472344C6FB}"/>
              </a:ext>
            </a:extLst>
          </p:cNvPr>
          <p:cNvSpPr txBox="1">
            <a:spLocks/>
          </p:cNvSpPr>
          <p:nvPr/>
        </p:nvSpPr>
        <p:spPr>
          <a:xfrm>
            <a:off x="5832140" y="1995686"/>
            <a:ext cx="2664296" cy="753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b="1" dirty="0"/>
          </a:p>
          <a:p>
            <a:pPr algn="l"/>
            <a:r>
              <a:rPr lang="ru-RU" sz="1600" b="1" dirty="0"/>
              <a:t>Мероприятия</a:t>
            </a:r>
            <a:endParaRPr lang="ru-RU" sz="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26820E8-5977-451E-8A7C-83AB2DC87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0"/>
          <a:stretch/>
        </p:blipFill>
        <p:spPr>
          <a:xfrm>
            <a:off x="323528" y="1999114"/>
            <a:ext cx="4824536" cy="23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2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BB6635-8D69-4A24-B462-904684ABFE77}"/>
              </a:ext>
            </a:extLst>
          </p:cNvPr>
          <p:cNvSpPr/>
          <p:nvPr/>
        </p:nvSpPr>
        <p:spPr>
          <a:xfrm>
            <a:off x="-108520" y="1419622"/>
            <a:ext cx="9379527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52954" y="1664504"/>
            <a:ext cx="4723102" cy="1128076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/>
              <a:t>Проект «Профориентационная нейросеть </a:t>
            </a:r>
          </a:p>
          <a:p>
            <a:pPr algn="l"/>
            <a:r>
              <a:rPr lang="en-US" sz="1600" b="1" dirty="0"/>
              <a:t>PROF</a:t>
            </a:r>
            <a:r>
              <a:rPr lang="ru-RU" sz="1600" b="1" dirty="0"/>
              <a:t>.</a:t>
            </a:r>
            <a:r>
              <a:rPr lang="en-US" sz="1600" b="1" dirty="0"/>
              <a:t>Smart</a:t>
            </a:r>
            <a:r>
              <a:rPr lang="ru-RU" sz="1600" b="1" dirty="0"/>
              <a:t>"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2022-2023гг.</a:t>
            </a: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xmlns="" id="{05FFFEE0-FB1D-4A37-A558-81B624E8D9C8}"/>
              </a:ext>
            </a:extLst>
          </p:cNvPr>
          <p:cNvSpPr txBox="1">
            <a:spLocks/>
          </p:cNvSpPr>
          <p:nvPr/>
        </p:nvSpPr>
        <p:spPr>
          <a:xfrm>
            <a:off x="395536" y="2839597"/>
            <a:ext cx="4004969" cy="307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3 сезон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Профильная смена «Проектная деятельность» в Образовательном центре «Персей»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Торжественное закрытие 1 сезона «</a:t>
            </a:r>
            <a:r>
              <a:rPr lang="ru-RU" sz="1050" dirty="0" err="1"/>
              <a:t>Сириус.лето</a:t>
            </a:r>
            <a:r>
              <a:rPr lang="ru-RU" sz="1050" dirty="0"/>
              <a:t>: начни свой проект» и итоговая защита проектов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Студенческий стартап </a:t>
            </a:r>
            <a:r>
              <a:rPr lang="en-US" sz="1050" dirty="0"/>
              <a:t>III</a:t>
            </a:r>
            <a:r>
              <a:rPr lang="ru-RU" sz="1050" dirty="0"/>
              <a:t> очередь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050" dirty="0"/>
              <a:t>Startup Tour/2023</a:t>
            </a:r>
            <a:r>
              <a:rPr lang="ru-RU" sz="1050" dirty="0"/>
              <a:t> в </a:t>
            </a:r>
            <a:r>
              <a:rPr lang="ru-RU" sz="1050" dirty="0" err="1"/>
              <a:t>г.Байкальск</a:t>
            </a:r>
            <a:endParaRPr lang="en-US" sz="1050" dirty="0"/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День молодежи в г. Иркутск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Конвент Кружкового движения в </a:t>
            </a:r>
            <a:r>
              <a:rPr lang="ru-RU" sz="1050" dirty="0" err="1"/>
              <a:t>г.Екатеринбург</a:t>
            </a:r>
            <a:endParaRPr lang="ru-RU" sz="1050" dirty="0"/>
          </a:p>
          <a:p>
            <a:pPr marL="228600" indent="-228600" algn="just">
              <a:buFont typeface="+mj-lt"/>
              <a:buAutoNum type="arabicPeriod"/>
            </a:pPr>
            <a:r>
              <a:rPr lang="ru-RU" sz="1050" dirty="0"/>
              <a:t>Научный </a:t>
            </a:r>
            <a:r>
              <a:rPr lang="ru-RU" sz="1050" dirty="0" err="1"/>
              <a:t>слэм</a:t>
            </a:r>
            <a:r>
              <a:rPr lang="ru-RU" sz="1050" dirty="0"/>
              <a:t> «О науке на понятном» в Центре современного искусства "Огонь«</a:t>
            </a:r>
          </a:p>
          <a:p>
            <a:pPr marL="0" indent="0" algn="just"/>
            <a:endParaRPr lang="ru-RU" sz="1050" dirty="0">
              <a:solidFill>
                <a:srgbClr val="FF0000"/>
              </a:solidFill>
            </a:endParaRPr>
          </a:p>
          <a:p>
            <a:pPr marL="90488" indent="-90488" algn="just"/>
            <a:endParaRPr lang="ru-RU" sz="1050" dirty="0"/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51893AEC-74D8-431B-A7F2-83472344C6FB}"/>
              </a:ext>
            </a:extLst>
          </p:cNvPr>
          <p:cNvSpPr txBox="1">
            <a:spLocks/>
          </p:cNvSpPr>
          <p:nvPr/>
        </p:nvSpPr>
        <p:spPr>
          <a:xfrm>
            <a:off x="345081" y="2092637"/>
            <a:ext cx="5257056" cy="1128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b="1" dirty="0"/>
          </a:p>
          <a:p>
            <a:pPr algn="l"/>
            <a:r>
              <a:rPr lang="ru-RU" sz="1600" b="1" dirty="0"/>
              <a:t>Мероприятия</a:t>
            </a:r>
            <a:endParaRPr lang="ru-RU" sz="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AE45AE-48FB-4D8E-97ED-B9D81A7DB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"/>
          <a:stretch/>
        </p:blipFill>
        <p:spPr>
          <a:xfrm>
            <a:off x="5018408" y="1635646"/>
            <a:ext cx="2114406" cy="43739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AF2476-226C-4D9F-BE3A-9101F490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336" y="2931790"/>
            <a:ext cx="1809148" cy="7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2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10606</TotalTime>
  <Words>923</Words>
  <Application>Microsoft Office PowerPoint</Application>
  <PresentationFormat>Экран (16:9)</PresentationFormat>
  <Paragraphs>176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Oksana S</cp:lastModifiedBy>
  <cp:revision>448</cp:revision>
  <cp:lastPrinted>2022-06-06T08:49:15Z</cp:lastPrinted>
  <dcterms:created xsi:type="dcterms:W3CDTF">2019-04-08T11:18:29Z</dcterms:created>
  <dcterms:modified xsi:type="dcterms:W3CDTF">2024-01-09T07:11:47Z</dcterms:modified>
</cp:coreProperties>
</file>